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3" r:id="rId3"/>
    <p:sldId id="304" r:id="rId4"/>
    <p:sldId id="306" r:id="rId5"/>
    <p:sldId id="302" r:id="rId6"/>
    <p:sldId id="305" r:id="rId7"/>
    <p:sldId id="326" r:id="rId8"/>
    <p:sldId id="327" r:id="rId9"/>
    <p:sldId id="310" r:id="rId10"/>
    <p:sldId id="321" r:id="rId11"/>
    <p:sldId id="322" r:id="rId12"/>
    <p:sldId id="307" r:id="rId13"/>
    <p:sldId id="325" r:id="rId14"/>
    <p:sldId id="328" r:id="rId15"/>
    <p:sldId id="324" r:id="rId16"/>
    <p:sldId id="319" r:id="rId17"/>
    <p:sldId id="309" r:id="rId18"/>
    <p:sldId id="314" r:id="rId19"/>
    <p:sldId id="320" r:id="rId20"/>
    <p:sldId id="313" r:id="rId21"/>
    <p:sldId id="311" r:id="rId22"/>
    <p:sldId id="315" r:id="rId23"/>
    <p:sldId id="316" r:id="rId24"/>
    <p:sldId id="312" r:id="rId25"/>
    <p:sldId id="317" r:id="rId26"/>
    <p:sldId id="318" r:id="rId27"/>
    <p:sldId id="300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3" descr="Et bilde som inneholder oppskåret, plast, tre, flere&#10;&#10;Automatisk generert beskrivelse">
            <a:extLst>
              <a:ext uri="{FF2B5EF4-FFF2-40B4-BE49-F238E27FC236}">
                <a16:creationId xmlns:a16="http://schemas.microsoft.com/office/drawing/2014/main" id="{50905329-6FB9-4510-9DED-4F258013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1681"/>
            <a:ext cx="12200964" cy="689946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6C6DB96-AFC6-49D0-8F89-AF8A2FA52476}"/>
              </a:ext>
            </a:extLst>
          </p:cNvPr>
          <p:cNvSpPr/>
          <p:nvPr/>
        </p:nvSpPr>
        <p:spPr>
          <a:xfrm>
            <a:off x="3937493" y="965141"/>
            <a:ext cx="7070910" cy="1905000"/>
          </a:xfrm>
          <a:prstGeom prst="rect">
            <a:avLst/>
          </a:prstGeom>
          <a:solidFill>
            <a:srgbClr val="3B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681F0B8-9221-43A0-B8ED-7AB788E18544}"/>
              </a:ext>
            </a:extLst>
          </p:cNvPr>
          <p:cNvSpPr txBox="1">
            <a:spLocks/>
          </p:cNvSpPr>
          <p:nvPr/>
        </p:nvSpPr>
        <p:spPr>
          <a:xfrm>
            <a:off x="4988041" y="1381933"/>
            <a:ext cx="6397132" cy="1237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  <a:latin typeface="Congenial SemiBold"/>
                <a:cs typeface="Calibri Light" panose="020F0302020204030204"/>
              </a:rPr>
              <a:t>Cateringmenyer</a:t>
            </a:r>
            <a:r>
              <a:rPr lang="en-US" dirty="0">
                <a:solidFill>
                  <a:schemeClr val="bg1"/>
                </a:solidFill>
                <a:latin typeface="Congenial SemiBold"/>
                <a:cs typeface="Calibri Light" panose="020F0302020204030204"/>
              </a:rPr>
              <a:t> -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Congenial SemiBold"/>
                <a:cs typeface="Calibri Light" panose="020F0302020204030204"/>
              </a:rPr>
              <a:t>Høst </a:t>
            </a:r>
            <a:r>
              <a:rPr lang="en-US" dirty="0" err="1">
                <a:solidFill>
                  <a:schemeClr val="bg1"/>
                </a:solidFill>
                <a:latin typeface="Congenial SemiBold"/>
                <a:cs typeface="Calibri Light" panose="020F0302020204030204"/>
              </a:rPr>
              <a:t>vinter</a:t>
            </a:r>
            <a:r>
              <a:rPr lang="en-US" dirty="0">
                <a:solidFill>
                  <a:schemeClr val="bg1"/>
                </a:solidFill>
                <a:latin typeface="Congenial SemiBold"/>
                <a:cs typeface="Calibri Light" panose="020F0302020204030204"/>
              </a:rPr>
              <a:t> 25-26</a:t>
            </a:r>
          </a:p>
        </p:txBody>
      </p:sp>
      <p:pic>
        <p:nvPicPr>
          <p:cNvPr id="11" name="Bilde 14">
            <a:extLst>
              <a:ext uri="{FF2B5EF4-FFF2-40B4-BE49-F238E27FC236}">
                <a16:creationId xmlns:a16="http://schemas.microsoft.com/office/drawing/2014/main" id="{A87245E6-67CD-40DF-BD46-4EF8706B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547" y="4731050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2615-0B4A-3580-5AED-D89624A7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C96D10-F45C-B793-59CC-DD131648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7427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 err="1">
                <a:latin typeface="Congenial SemiBold"/>
                <a:cs typeface="Calibri Light"/>
              </a:rPr>
              <a:t>Crostini</a:t>
            </a:r>
            <a:r>
              <a:rPr lang="nb-NO" sz="3200" dirty="0">
                <a:latin typeface="Congenial SemiBold"/>
                <a:cs typeface="Calibri Light"/>
              </a:rPr>
              <a:t> med rører 89,-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312ABB5-5B43-B8BC-0717-8CE26ECD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337"/>
            <a:ext cx="10515600" cy="3712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b="0" i="0" dirty="0" err="1">
                <a:solidFill>
                  <a:srgbClr val="333333"/>
                </a:solidFill>
                <a:effectLst/>
              </a:rPr>
              <a:t>Crostini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med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skagenrøre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med håndpillede reker,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loddeerogn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og gressløk (hvete, melk, egg, skalldyr, sennep)</a:t>
            </a:r>
            <a:br>
              <a:rPr lang="nb-NO" sz="1400" dirty="0"/>
            </a:br>
            <a:r>
              <a:rPr lang="nb-NO" sz="1400" b="0" i="0" dirty="0" err="1">
                <a:solidFill>
                  <a:srgbClr val="333333"/>
                </a:solidFill>
                <a:effectLst/>
              </a:rPr>
              <a:t>Crostini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med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kyllingrøre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med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curry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,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sylig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eple og paprika (hvete, melk, egg)</a:t>
            </a:r>
            <a:br>
              <a:rPr lang="nb-NO" sz="1400" dirty="0"/>
            </a:br>
            <a:r>
              <a:rPr lang="nb-NO" sz="1400" b="0" i="0" dirty="0" err="1">
                <a:solidFill>
                  <a:srgbClr val="333333"/>
                </a:solidFill>
                <a:effectLst/>
              </a:rPr>
              <a:t>Crostini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med tunfiskrøre med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kapaes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,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cornichons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 og dill (hvete, melk, egg, fisk</a:t>
            </a: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200" b="0" i="1" dirty="0">
                <a:solidFill>
                  <a:srgbClr val="333333"/>
                </a:solidFill>
                <a:effectLst/>
              </a:rPr>
              <a:t>Enkel fingermat som passer godt til stående </a:t>
            </a:r>
            <a:r>
              <a:rPr lang="nb-NO" sz="1200" b="0" i="1" dirty="0" err="1">
                <a:solidFill>
                  <a:srgbClr val="333333"/>
                </a:solidFill>
                <a:effectLst/>
              </a:rPr>
              <a:t>mingling</a:t>
            </a:r>
            <a:r>
              <a:rPr lang="nb-NO" sz="1200" b="0" i="1" dirty="0">
                <a:solidFill>
                  <a:srgbClr val="333333"/>
                </a:solidFill>
                <a:effectLst/>
              </a:rPr>
              <a:t>. Passer for eksempel veldig godt som en velkomstrett. 6 </a:t>
            </a:r>
            <a:r>
              <a:rPr lang="nb-NO" sz="1200" b="0" i="1" dirty="0" err="1">
                <a:solidFill>
                  <a:srgbClr val="333333"/>
                </a:solidFill>
                <a:effectLst/>
              </a:rPr>
              <a:t>stk</a:t>
            </a:r>
            <a:r>
              <a:rPr lang="nb-NO" sz="1200" b="0" i="1" dirty="0">
                <a:solidFill>
                  <a:srgbClr val="333333"/>
                </a:solidFill>
                <a:effectLst/>
              </a:rPr>
              <a:t> </a:t>
            </a:r>
            <a:r>
              <a:rPr lang="nb-NO" sz="1200" b="0" i="1" dirty="0" err="1">
                <a:solidFill>
                  <a:srgbClr val="333333"/>
                </a:solidFill>
                <a:effectLst/>
              </a:rPr>
              <a:t>crostini</a:t>
            </a:r>
            <a:r>
              <a:rPr lang="nb-NO" sz="1200" b="0" i="1" dirty="0">
                <a:solidFill>
                  <a:srgbClr val="333333"/>
                </a:solidFill>
                <a:effectLst/>
              </a:rPr>
              <a:t> pr kuvert</a:t>
            </a:r>
            <a:endParaRPr lang="nb-NO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545672E-E8F2-C927-9594-7A23F63E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2615-0B4A-3580-5AED-D89624A7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C96D10-F45C-B793-59CC-DD131648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7427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 err="1">
                <a:latin typeface="Congenial SemiBold"/>
                <a:cs typeface="Calibri Light"/>
              </a:rPr>
              <a:t>Raw</a:t>
            </a:r>
            <a:r>
              <a:rPr lang="nb-NO" sz="3200" dirty="0">
                <a:latin typeface="Congenial SemiBold"/>
                <a:cs typeface="Calibri Light"/>
              </a:rPr>
              <a:t> kaker 89,-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312ABB5-5B43-B8BC-0717-8CE26ECD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337"/>
            <a:ext cx="10515600" cy="3712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fontAlgn="base">
              <a:buNone/>
            </a:pPr>
            <a:r>
              <a:rPr lang="nb-NO" sz="1400" b="0" i="0" dirty="0">
                <a:solidFill>
                  <a:srgbClr val="333333"/>
                </a:solidFill>
                <a:effectLst/>
              </a:rPr>
              <a:t>Peanøtt-  og sjokoladekaramell </a:t>
            </a:r>
            <a:r>
              <a:rPr lang="nb-NO" sz="1400" b="1" i="0" dirty="0">
                <a:solidFill>
                  <a:srgbClr val="333333"/>
                </a:solidFill>
                <a:effectLst/>
              </a:rPr>
              <a:t>(mandler, peanøtter og cashewnøtter)</a:t>
            </a:r>
            <a:endParaRPr lang="nb-NO" sz="1400" b="0" i="0" dirty="0">
              <a:solidFill>
                <a:srgbClr val="333333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nb-NO" sz="1400" b="0" i="0" dirty="0">
                <a:solidFill>
                  <a:srgbClr val="333333"/>
                </a:solidFill>
                <a:effectLst/>
              </a:rPr>
              <a:t>Blåbær og vanilje </a:t>
            </a:r>
            <a:r>
              <a:rPr lang="nb-NO" sz="1400" b="1" i="0" dirty="0">
                <a:solidFill>
                  <a:srgbClr val="333333"/>
                </a:solidFill>
                <a:effectLst/>
              </a:rPr>
              <a:t>(mandler)</a:t>
            </a:r>
            <a:endParaRPr lang="nb-NO" sz="1400" b="0" i="0" dirty="0">
              <a:solidFill>
                <a:srgbClr val="333333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nb-NO" sz="1400" b="0" i="0" dirty="0">
                <a:solidFill>
                  <a:srgbClr val="333333"/>
                </a:solidFill>
                <a:effectLst/>
              </a:rPr>
              <a:t>Sitron og </a:t>
            </a:r>
            <a:r>
              <a:rPr lang="nb-NO" sz="1400" b="0" i="0" dirty="0" err="1">
                <a:solidFill>
                  <a:srgbClr val="333333"/>
                </a:solidFill>
                <a:effectLst/>
              </a:rPr>
              <a:t>chiafrø</a:t>
            </a:r>
            <a:r>
              <a:rPr lang="nb-NO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nb-NO" sz="1400" b="1" i="0" dirty="0">
                <a:solidFill>
                  <a:srgbClr val="333333"/>
                </a:solidFill>
                <a:effectLst/>
              </a:rPr>
              <a:t>(cashewnøtter, mandler)</a:t>
            </a:r>
            <a:endParaRPr lang="nb-NO" sz="14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200" b="0" i="1" dirty="0">
                <a:solidFill>
                  <a:srgbClr val="333333"/>
                </a:solidFill>
                <a:effectLst/>
              </a:rPr>
              <a:t>Passer både som fingermat og dessert. 3 biter pr kuvert</a:t>
            </a:r>
            <a:endParaRPr lang="nb-NO" i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545672E-E8F2-C927-9594-7A23F63E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5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4C83-D60D-10FD-DC95-9DE48B276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1C2737-EBDA-A815-2205-77B8D245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Grillmeny 399,-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62C4581-5111-FB4F-8680-5D66C6FC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424"/>
            <a:ext cx="10515600" cy="40575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Sitron og urtemarinert kyllingbryst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Cajunmarinert entrecote</a:t>
            </a:r>
          </a:p>
          <a:p>
            <a:pPr marL="0" indent="0">
              <a:buNone/>
            </a:pP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Spicy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pølser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Hvitvinsdampet laksefilet med vårløk, dill og fennikel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Maiskolbe med sitrongress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Grillede grønnsaker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Nypotetsalat med pepperrot, dill og creme fraiche</a:t>
            </a:r>
          </a:p>
          <a:p>
            <a:pPr marL="0" indent="0">
              <a:buNone/>
            </a:pP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Tabbouleh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quinoa, tomat, rødløk og urter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Mango- og papayasalat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Kålsalat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honnning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og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sennepsvianigrette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Focaccia,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chimichurry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tzatziki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400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8BB32FF-9D3A-87C1-2FD1-09D7B032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7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54B7-911E-EBAB-FE71-90BC21A3C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E1A473-7DC0-6B49-0769-C037B747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7427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Selskapsmeny 449,-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B95A843-F3E2-8E30-CB05-95833A2B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351"/>
            <a:ext cx="10515600" cy="4120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nb-NO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748D1D0F-FE71-40DC-5346-E38CA6F6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D80D720-54AB-72C4-7988-08BFFB58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1082"/>
            <a:ext cx="621195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Forretter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100" dirty="0"/>
              <a:t>Lakse-</a:t>
            </a:r>
            <a:r>
              <a:rPr lang="nb-NO" sz="1100" dirty="0" err="1"/>
              <a:t>tataki</a:t>
            </a:r>
            <a:r>
              <a:rPr lang="nb-NO" sz="1100" dirty="0"/>
              <a:t> </a:t>
            </a:r>
            <a:r>
              <a:rPr lang="nb-NO" sz="1100" dirty="0" err="1"/>
              <a:t>nordic</a:t>
            </a:r>
            <a:r>
              <a:rPr lang="nb-NO" sz="1100" dirty="0"/>
              <a:t> style med agurk, pepperrot og </a:t>
            </a:r>
            <a:r>
              <a:rPr lang="nb-NO" sz="1100" dirty="0" err="1"/>
              <a:t>eplevinaigre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Bruchetta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chevre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honning, valnøtter, fiken og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ruccula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Grillet sjøkreps med urtesmør, friske urter og mangosalat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Oksetartar med rødløk, kapers, marinert agurk, marinert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champgnion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eggeplomme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Skagenrøre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dillolje, agurk og sprø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ruflak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Fiskesuppe bouillabaisse med safran, blåskjell og reker. Serveres med hvitløkstoast.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Salat med sesongens grillede grønnsaker, burrata, parmaskinke og basilikum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Burrata med tomat, reddik, sprø quinoa og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tytebærvinaigrette</a:t>
            </a:r>
            <a:endParaRPr kumimoji="0" lang="nb-NO" altLang="nb-N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Hovedretter</a:t>
            </a:r>
            <a:endParaRPr lang="nb-NO" altLang="nb-NO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nn-NO" sz="1100" dirty="0"/>
              <a:t>Rosastekt ytrefilet med nypoteter, </a:t>
            </a:r>
            <a:r>
              <a:rPr lang="nn-NO" sz="1100" dirty="0" err="1"/>
              <a:t>urtesmør</a:t>
            </a:r>
            <a:r>
              <a:rPr lang="nn-NO" sz="1100" dirty="0"/>
              <a:t> og asparges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Sitron- og rosmarinsbakt kyllingbryst, sesongens grillede grønnsaker, bjørnebærsaus og potetmos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/>
              <a:t>              Kveite med </a:t>
            </a:r>
            <a:r>
              <a:rPr lang="nb-NO" sz="1100" dirty="0" err="1"/>
              <a:t>ertepurè</a:t>
            </a:r>
            <a:r>
              <a:rPr lang="nb-NO" sz="1100" dirty="0"/>
              <a:t>, </a:t>
            </a:r>
            <a:r>
              <a:rPr lang="nb-NO" sz="1100" dirty="0" err="1"/>
              <a:t>dilsmør</a:t>
            </a:r>
            <a:r>
              <a:rPr lang="nb-NO" sz="1100" dirty="0"/>
              <a:t> og sprø vårløk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Andebryst med asparges, appelsinsaus, red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rhubard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salat, fargerike tomater og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søtpotetpurè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/>
              <a:t>              Nordiske grillede grønnsaker med quinoa, erter og </a:t>
            </a:r>
            <a:r>
              <a:rPr lang="nb-NO" sz="1100" dirty="0" err="1"/>
              <a:t>urtetahini</a:t>
            </a:r>
            <a:r>
              <a:rPr lang="nb-NO" sz="1100" dirty="0"/>
              <a:t>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Ishavsrøye med bokhvete, salat med agurk, bakt løk, bakt hvitløk og feta,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ruccuasaus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 ytrefilet med glaserte fargerike minigulrøtter, mini hasselbackpoteter og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demi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glace saus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Pannacotta med 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friske bær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Pasjonsfrukt mousse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Creme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brulè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med friske bær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Bringebærmousse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sz="1100" dirty="0" err="1"/>
              <a:t>Pavlova</a:t>
            </a:r>
            <a:r>
              <a:rPr lang="nn-NO" sz="1100" dirty="0"/>
              <a:t> med vaniljekrem, jordbær, rabarbra og mynte</a:t>
            </a:r>
            <a:endParaRPr kumimoji="0" lang="nb-NO" altLang="nb-N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kaker petit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Peanøtt- og sjokoladekaramell, blåbær- og vanilje, sitron- og </a:t>
            </a:r>
            <a:r>
              <a:rPr kumimoji="0" lang="nb-NO" altLang="nb-NO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chiafrø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100" dirty="0"/>
              <a:t>Hvit sjokolademousse</a:t>
            </a:r>
            <a:endParaRPr kumimoji="0" lang="nb-NO" altLang="nb-N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2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9DFDA-465D-3332-4735-EA4FE2F85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EF1E21-E9D8-16BC-8840-8832F999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7427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Selskapsmeny vinter 499,-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C92608E-FEAF-08CE-7974-DA34C996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351"/>
            <a:ext cx="10515600" cy="4120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nb-NO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C228944C-AC36-F404-3648-AC03F668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4DFD138-2BC0-983B-F67E-AA89E1792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617862"/>
            <a:ext cx="865766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/>
              <a:t>Forretter</a:t>
            </a:r>
            <a:endParaRPr lang="nb-NO" sz="1100" b="1" dirty="0"/>
          </a:p>
          <a:p>
            <a:r>
              <a:rPr lang="en-US" sz="1100" dirty="0"/>
              <a:t>• Skagen med </a:t>
            </a:r>
            <a:r>
              <a:rPr lang="en-US" sz="1100" dirty="0" err="1"/>
              <a:t>pepperrotkrem</a:t>
            </a:r>
            <a:r>
              <a:rPr lang="en-US" sz="1100" dirty="0"/>
              <a:t> og </a:t>
            </a:r>
            <a:r>
              <a:rPr lang="en-US" sz="1100" dirty="0" err="1"/>
              <a:t>sprø</a:t>
            </a:r>
            <a:r>
              <a:rPr lang="en-US" sz="1100" dirty="0"/>
              <a:t> </a:t>
            </a:r>
            <a:r>
              <a:rPr lang="en-US" sz="1100" dirty="0" err="1"/>
              <a:t>rugcrumble</a:t>
            </a:r>
            <a:r>
              <a:rPr lang="en-US" sz="1100" dirty="0"/>
              <a:t>.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Lakseceviche</a:t>
            </a:r>
            <a:r>
              <a:rPr lang="en-US" sz="1100" dirty="0"/>
              <a:t> med lime, </a:t>
            </a:r>
            <a:r>
              <a:rPr lang="en-US" sz="1100" dirty="0" err="1"/>
              <a:t>granateple</a:t>
            </a:r>
            <a:r>
              <a:rPr lang="en-US" sz="1100" dirty="0"/>
              <a:t> og </a:t>
            </a:r>
            <a:r>
              <a:rPr lang="en-US" sz="1100" dirty="0" err="1"/>
              <a:t>avokadokrem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Kamskjell</a:t>
            </a:r>
            <a:r>
              <a:rPr lang="en-US" sz="1100" dirty="0"/>
              <a:t> med </a:t>
            </a:r>
            <a:r>
              <a:rPr lang="en-US" sz="1100" dirty="0" err="1"/>
              <a:t>blomkålkrem</a:t>
            </a:r>
            <a:r>
              <a:rPr lang="en-US" sz="1100" dirty="0"/>
              <a:t>, brunet </a:t>
            </a:r>
            <a:r>
              <a:rPr lang="en-US" sz="1100" dirty="0" err="1"/>
              <a:t>smør</a:t>
            </a:r>
            <a:r>
              <a:rPr lang="en-US" sz="1100" dirty="0"/>
              <a:t> og </a:t>
            </a:r>
            <a:r>
              <a:rPr lang="en-US" sz="1100" dirty="0" err="1"/>
              <a:t>hasselnøtt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Ristet</a:t>
            </a:r>
            <a:r>
              <a:rPr lang="en-US" sz="1100" dirty="0"/>
              <a:t> </a:t>
            </a:r>
            <a:r>
              <a:rPr lang="en-US" sz="1100" dirty="0" err="1"/>
              <a:t>blomkål</a:t>
            </a:r>
            <a:r>
              <a:rPr lang="en-US" sz="1100" dirty="0"/>
              <a:t> med </a:t>
            </a:r>
            <a:r>
              <a:rPr lang="en-US" sz="1100" dirty="0" err="1"/>
              <a:t>trøffelvinaigrette</a:t>
            </a:r>
            <a:r>
              <a:rPr lang="en-US" sz="1100" dirty="0"/>
              <a:t> og </a:t>
            </a:r>
            <a:r>
              <a:rPr lang="en-US" sz="1100" dirty="0" err="1"/>
              <a:t>hasselnøtt</a:t>
            </a:r>
            <a:r>
              <a:rPr lang="en-US" sz="1100" dirty="0"/>
              <a:t> (</a:t>
            </a:r>
            <a:r>
              <a:rPr lang="en-US" sz="1100" dirty="0" err="1"/>
              <a:t>vegetar</a:t>
            </a:r>
            <a:r>
              <a:rPr lang="en-US" sz="1100" dirty="0"/>
              <a:t>)</a:t>
            </a:r>
            <a:endParaRPr lang="nb-NO" sz="1100" dirty="0"/>
          </a:p>
          <a:p>
            <a:r>
              <a:rPr lang="en-US" sz="1100" dirty="0"/>
              <a:t>• Burrata med </a:t>
            </a:r>
            <a:r>
              <a:rPr lang="en-US" sz="1100" dirty="0" err="1"/>
              <a:t>beter</a:t>
            </a:r>
            <a:r>
              <a:rPr lang="en-US" sz="1100" dirty="0"/>
              <a:t>, </a:t>
            </a:r>
            <a:r>
              <a:rPr lang="en-US" sz="1100" dirty="0" err="1"/>
              <a:t>blodappelsin</a:t>
            </a:r>
            <a:r>
              <a:rPr lang="en-US" sz="1100" dirty="0"/>
              <a:t> og </a:t>
            </a:r>
            <a:r>
              <a:rPr lang="en-US" sz="1100" dirty="0" err="1"/>
              <a:t>pistasjvinaigrette</a:t>
            </a:r>
            <a:r>
              <a:rPr lang="en-US" sz="1100" dirty="0"/>
              <a:t> (</a:t>
            </a:r>
            <a:r>
              <a:rPr lang="en-US" sz="1100" dirty="0" err="1"/>
              <a:t>vegetar</a:t>
            </a:r>
            <a:r>
              <a:rPr lang="en-US" sz="1100" dirty="0"/>
              <a:t>)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Selleri</a:t>
            </a:r>
            <a:r>
              <a:rPr lang="en-US" sz="1100" dirty="0"/>
              <a:t>- og </a:t>
            </a:r>
            <a:r>
              <a:rPr lang="en-US" sz="1100" dirty="0" err="1"/>
              <a:t>jordskokksuppe</a:t>
            </a:r>
            <a:r>
              <a:rPr lang="en-US" sz="1100" dirty="0"/>
              <a:t> med </a:t>
            </a:r>
            <a:r>
              <a:rPr lang="en-US" sz="1100" dirty="0" err="1"/>
              <a:t>trøffelolje</a:t>
            </a:r>
            <a:r>
              <a:rPr lang="en-US" sz="1100" dirty="0"/>
              <a:t> og </a:t>
            </a:r>
            <a:r>
              <a:rPr lang="en-US" sz="1100" dirty="0" err="1"/>
              <a:t>ristede</a:t>
            </a:r>
            <a:r>
              <a:rPr lang="en-US" sz="1100" dirty="0"/>
              <a:t> </a:t>
            </a:r>
            <a:r>
              <a:rPr lang="en-US" sz="1100" dirty="0" err="1"/>
              <a:t>hasselnøtter</a:t>
            </a:r>
            <a:endParaRPr lang="nb-NO" sz="1100" dirty="0"/>
          </a:p>
          <a:p>
            <a:r>
              <a:rPr lang="en-US" sz="1100" b="1" dirty="0" err="1"/>
              <a:t>Hovedretter</a:t>
            </a:r>
            <a:endParaRPr lang="nb-NO" sz="1100" b="1" dirty="0"/>
          </a:p>
          <a:p>
            <a:r>
              <a:rPr lang="en-US" sz="1100" dirty="0"/>
              <a:t>• </a:t>
            </a:r>
            <a:r>
              <a:rPr lang="en-US" sz="1100" dirty="0" err="1"/>
              <a:t>Rosastekt</a:t>
            </a:r>
            <a:r>
              <a:rPr lang="en-US" sz="1100" dirty="0"/>
              <a:t> </a:t>
            </a:r>
            <a:r>
              <a:rPr lang="en-US" sz="1100" dirty="0" err="1"/>
              <a:t>ytrefilet</a:t>
            </a:r>
            <a:r>
              <a:rPr lang="en-US" sz="1100" dirty="0"/>
              <a:t> med pommes anna og </a:t>
            </a:r>
            <a:r>
              <a:rPr lang="en-US" sz="1100" dirty="0" err="1"/>
              <a:t>grønn</a:t>
            </a:r>
            <a:r>
              <a:rPr lang="en-US" sz="1100" dirty="0"/>
              <a:t> </a:t>
            </a:r>
            <a:r>
              <a:rPr lang="en-US" sz="1100" dirty="0" err="1"/>
              <a:t>pepperglace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Torskerygg</a:t>
            </a:r>
            <a:r>
              <a:rPr lang="en-US" sz="1100" dirty="0"/>
              <a:t> med </a:t>
            </a:r>
            <a:r>
              <a:rPr lang="en-US" sz="1100" dirty="0" err="1"/>
              <a:t>karamellisert</a:t>
            </a:r>
            <a:r>
              <a:rPr lang="en-US" sz="1100" dirty="0"/>
              <a:t> </a:t>
            </a:r>
            <a:r>
              <a:rPr lang="en-US" sz="1100" dirty="0" err="1"/>
              <a:t>selleri</a:t>
            </a:r>
            <a:r>
              <a:rPr lang="en-US" sz="1100" dirty="0"/>
              <a:t>, </a:t>
            </a:r>
            <a:r>
              <a:rPr lang="en-US" sz="1100" dirty="0" err="1"/>
              <a:t>sprø</a:t>
            </a:r>
            <a:r>
              <a:rPr lang="en-US" sz="1100" dirty="0"/>
              <a:t> </a:t>
            </a:r>
            <a:r>
              <a:rPr lang="en-US" sz="1100" dirty="0" err="1"/>
              <a:t>grønnkål</a:t>
            </a:r>
            <a:r>
              <a:rPr lang="en-US" sz="1100" dirty="0"/>
              <a:t> og </a:t>
            </a:r>
            <a:r>
              <a:rPr lang="en-US" sz="1100" dirty="0" err="1"/>
              <a:t>sitron-urtesaus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Andebryst</a:t>
            </a:r>
            <a:r>
              <a:rPr lang="en-US" sz="1100" dirty="0"/>
              <a:t> med </a:t>
            </a:r>
            <a:r>
              <a:rPr lang="en-US" sz="1100" dirty="0" err="1"/>
              <a:t>jordskokkpuré</a:t>
            </a:r>
            <a:r>
              <a:rPr lang="en-US" sz="1100" dirty="0"/>
              <a:t>, </a:t>
            </a:r>
            <a:r>
              <a:rPr lang="en-US" sz="1100" dirty="0" err="1"/>
              <a:t>syltet</a:t>
            </a:r>
            <a:r>
              <a:rPr lang="en-US" sz="1100" dirty="0"/>
              <a:t> </a:t>
            </a:r>
            <a:r>
              <a:rPr lang="en-US" sz="1100" dirty="0" err="1"/>
              <a:t>kål</a:t>
            </a:r>
            <a:r>
              <a:rPr lang="en-US" sz="1100" dirty="0"/>
              <a:t> og </a:t>
            </a:r>
            <a:r>
              <a:rPr lang="en-US" sz="1100" dirty="0" err="1"/>
              <a:t>rødvinsglace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Vinterbowl</a:t>
            </a:r>
            <a:r>
              <a:rPr lang="en-US" sz="1100" dirty="0"/>
              <a:t> med </a:t>
            </a:r>
            <a:r>
              <a:rPr lang="en-US" sz="1100" dirty="0" err="1"/>
              <a:t>bakt</a:t>
            </a:r>
            <a:r>
              <a:rPr lang="en-US" sz="1100" dirty="0"/>
              <a:t> </a:t>
            </a:r>
            <a:r>
              <a:rPr lang="en-US" sz="1100" dirty="0" err="1"/>
              <a:t>selleri</a:t>
            </a:r>
            <a:r>
              <a:rPr lang="en-US" sz="1100" dirty="0"/>
              <a:t>, </a:t>
            </a:r>
            <a:r>
              <a:rPr lang="en-US" sz="1100" dirty="0" err="1"/>
              <a:t>beter</a:t>
            </a:r>
            <a:r>
              <a:rPr lang="en-US" sz="1100" dirty="0"/>
              <a:t>, </a:t>
            </a:r>
            <a:r>
              <a:rPr lang="en-US" sz="1100" dirty="0" err="1"/>
              <a:t>linser</a:t>
            </a:r>
            <a:r>
              <a:rPr lang="en-US" sz="1100" dirty="0"/>
              <a:t> og </a:t>
            </a:r>
            <a:r>
              <a:rPr lang="en-US" sz="1100" dirty="0" err="1"/>
              <a:t>urte</a:t>
            </a:r>
            <a:r>
              <a:rPr lang="en-US" sz="1100" dirty="0"/>
              <a:t>-tahini</a:t>
            </a:r>
            <a:endParaRPr lang="nb-NO" sz="1100" dirty="0"/>
          </a:p>
          <a:p>
            <a:r>
              <a:rPr lang="en-US" sz="1100" b="1" dirty="0" err="1"/>
              <a:t>Desserter</a:t>
            </a:r>
            <a:endParaRPr lang="nb-NO" sz="1100" b="1" dirty="0"/>
          </a:p>
          <a:p>
            <a:r>
              <a:rPr lang="en-US" sz="1100" dirty="0"/>
              <a:t>• Pavlova med </a:t>
            </a:r>
            <a:r>
              <a:rPr lang="en-US" sz="1100" dirty="0" err="1"/>
              <a:t>vaniljekrem</a:t>
            </a:r>
            <a:r>
              <a:rPr lang="en-US" sz="1100" dirty="0"/>
              <a:t> og </a:t>
            </a:r>
            <a:r>
              <a:rPr lang="en-US" sz="1100" dirty="0" err="1"/>
              <a:t>vinterens</a:t>
            </a:r>
            <a:r>
              <a:rPr lang="en-US" sz="1100" dirty="0"/>
              <a:t> </a:t>
            </a:r>
            <a:r>
              <a:rPr lang="en-US" sz="1100" dirty="0" err="1"/>
              <a:t>bær</a:t>
            </a:r>
            <a:endParaRPr lang="nb-NO" sz="1100" dirty="0"/>
          </a:p>
          <a:p>
            <a:r>
              <a:rPr lang="en-US" sz="1100" dirty="0"/>
              <a:t>• </a:t>
            </a:r>
            <a:r>
              <a:rPr lang="en-US" sz="1100" dirty="0" err="1"/>
              <a:t>Yoghurtpannacotta</a:t>
            </a:r>
            <a:r>
              <a:rPr lang="en-US" sz="1100" dirty="0"/>
              <a:t> med </a:t>
            </a:r>
            <a:r>
              <a:rPr lang="en-US" sz="1100" dirty="0" err="1"/>
              <a:t>honning</a:t>
            </a:r>
            <a:r>
              <a:rPr lang="en-US" sz="1100" dirty="0"/>
              <a:t> og </a:t>
            </a:r>
            <a:r>
              <a:rPr lang="en-US" sz="1100" dirty="0" err="1"/>
              <a:t>friske</a:t>
            </a:r>
            <a:r>
              <a:rPr lang="en-US" sz="1100" dirty="0"/>
              <a:t> </a:t>
            </a:r>
            <a:r>
              <a:rPr lang="en-US" sz="1100" dirty="0" err="1"/>
              <a:t>bær</a:t>
            </a:r>
            <a:endParaRPr lang="nb-NO" sz="1100" dirty="0"/>
          </a:p>
          <a:p>
            <a:r>
              <a:rPr lang="en-US" sz="1100" dirty="0"/>
              <a:t>• Mørk </a:t>
            </a:r>
            <a:r>
              <a:rPr lang="en-US" sz="1100" dirty="0" err="1"/>
              <a:t>sjokoladekrem</a:t>
            </a:r>
            <a:r>
              <a:rPr lang="en-US" sz="1100" dirty="0"/>
              <a:t> med </a:t>
            </a:r>
            <a:r>
              <a:rPr lang="en-US" sz="1100" dirty="0" err="1"/>
              <a:t>appelsin</a:t>
            </a:r>
            <a:r>
              <a:rPr lang="en-US" sz="1100" dirty="0"/>
              <a:t> og </a:t>
            </a:r>
            <a:r>
              <a:rPr lang="en-US" sz="1100" dirty="0" err="1"/>
              <a:t>ristede</a:t>
            </a:r>
            <a:r>
              <a:rPr lang="en-US" sz="1100" dirty="0"/>
              <a:t> </a:t>
            </a:r>
            <a:r>
              <a:rPr lang="en-US" sz="1100" dirty="0" err="1"/>
              <a:t>mandler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35133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24A3-AD44-5995-0702-AC33786E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6F7E0-8BB9-972A-33D5-BEB72706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681037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Varmretter med store </a:t>
            </a:r>
            <a:r>
              <a:rPr lang="nb-NO" sz="3200" dirty="0" err="1">
                <a:latin typeface="Congenial SemiBold"/>
                <a:cs typeface="Calibri Light"/>
              </a:rPr>
              <a:t>sidesalater</a:t>
            </a:r>
            <a:r>
              <a:rPr lang="nb-NO" sz="3200" dirty="0">
                <a:latin typeface="Congenial SemiBold"/>
                <a:cs typeface="Calibri Light"/>
              </a:rPr>
              <a:t> 169,-</a:t>
            </a:r>
            <a:endParaRPr lang="nb-NO" sz="3200" dirty="0" err="1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18EB944-F781-AAFA-EB55-2B59684B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2" y="1916130"/>
            <a:ext cx="8269051" cy="4260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Klassisk lasagne med storfekjøtt</a:t>
            </a:r>
            <a:r>
              <a:rPr lang="nb-NO" sz="1100" dirty="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nb-NO" sz="1100" dirty="0" err="1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Sidesalat</a:t>
            </a:r>
            <a:r>
              <a:rPr lang="nb-NO" sz="1100" dirty="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med grillet paprika. </a:t>
            </a:r>
            <a:r>
              <a:rPr lang="nb-NO" sz="1100" dirty="0" err="1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Tzatziki</a:t>
            </a:r>
            <a:r>
              <a:rPr lang="nb-NO" sz="1100" dirty="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. Hirsefocaccia</a:t>
            </a:r>
            <a:endParaRPr lang="nb-NO" sz="1100" dirty="0"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100" err="1">
                <a:latin typeface="Calibri"/>
                <a:ea typeface="Calibri"/>
                <a:cs typeface="Calibri"/>
              </a:rPr>
              <a:t>Boeuf</a:t>
            </a:r>
            <a:r>
              <a:rPr lang="nb-NO" sz="1100" dirty="0">
                <a:latin typeface="Calibri"/>
                <a:ea typeface="Calibri"/>
                <a:cs typeface="Calibri"/>
              </a:rPr>
              <a:t> </a:t>
            </a:r>
            <a:r>
              <a:rPr lang="nb-NO" sz="1100" err="1">
                <a:latin typeface="Calibri"/>
                <a:ea typeface="Calibri"/>
                <a:cs typeface="Calibri"/>
              </a:rPr>
              <a:t>Bourguignoin</a:t>
            </a:r>
            <a:r>
              <a:rPr lang="nb-NO" sz="1100" dirty="0">
                <a:latin typeface="Calibri"/>
                <a:ea typeface="Calibri"/>
                <a:cs typeface="Calibri"/>
              </a:rPr>
              <a:t> med høyrygg av okse sopp og gulrot. Byggryn. </a:t>
            </a:r>
            <a:r>
              <a:rPr lang="nb-NO" sz="1100" err="1"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latin typeface="Calibri"/>
                <a:ea typeface="Calibri"/>
                <a:cs typeface="Calibri"/>
              </a:rPr>
              <a:t> med linser, </a:t>
            </a:r>
            <a:r>
              <a:rPr lang="nb-NO" sz="1100" err="1">
                <a:latin typeface="Calibri"/>
                <a:ea typeface="Calibri"/>
                <a:cs typeface="Calibri"/>
              </a:rPr>
              <a:t>cornichions</a:t>
            </a:r>
            <a:r>
              <a:rPr lang="nb-NO" sz="1100">
                <a:latin typeface="Calibri"/>
                <a:ea typeface="Calibri"/>
                <a:cs typeface="Calibri"/>
              </a:rPr>
              <a:t> og bakte </a:t>
            </a:r>
            <a:r>
              <a:rPr lang="nb-NO" sz="1100" err="1">
                <a:latin typeface="Calibri"/>
                <a:ea typeface="Calibri"/>
                <a:cs typeface="Calibri"/>
              </a:rPr>
              <a:t>rødbeteter</a:t>
            </a:r>
            <a:endParaRPr lang="nb-NO" sz="11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n-NO" sz="1100" dirty="0">
                <a:latin typeface="Calibri"/>
                <a:ea typeface="Calibri"/>
                <a:cs typeface="Calibri"/>
              </a:rPr>
              <a:t>Panert kylling,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ratatouille</a:t>
            </a:r>
            <a:r>
              <a:rPr lang="nn-NO" sz="1100" dirty="0">
                <a:latin typeface="Calibri"/>
                <a:ea typeface="Calibri"/>
                <a:cs typeface="Calibri"/>
              </a:rPr>
              <a:t> med paprika, squash og aubergine.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Couscous</a:t>
            </a:r>
            <a:r>
              <a:rPr lang="nn-NO" sz="1100" dirty="0">
                <a:latin typeface="Calibri"/>
                <a:ea typeface="Calibri"/>
                <a:cs typeface="Calibri"/>
              </a:rPr>
              <a:t>.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Tzatziki</a:t>
            </a:r>
            <a:r>
              <a:rPr lang="nn-NO" sz="1100" dirty="0">
                <a:latin typeface="Calibri"/>
                <a:ea typeface="Calibri"/>
                <a:cs typeface="Calibri"/>
              </a:rPr>
              <a:t>.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Sidesalat</a:t>
            </a:r>
            <a:r>
              <a:rPr lang="nn-NO" sz="1100" dirty="0">
                <a:latin typeface="Calibri"/>
                <a:ea typeface="Calibri"/>
                <a:cs typeface="Calibri"/>
              </a:rPr>
              <a:t> med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olive</a:t>
            </a:r>
            <a:r>
              <a:rPr lang="nn-NO" sz="1100" dirty="0">
                <a:latin typeface="Calibri"/>
                <a:ea typeface="Calibri"/>
                <a:cs typeface="Calibri"/>
              </a:rPr>
              <a:t>,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mozzarella</a:t>
            </a:r>
            <a:r>
              <a:rPr lang="nn-NO" sz="1100" dirty="0">
                <a:latin typeface="Calibri"/>
                <a:ea typeface="Calibri"/>
                <a:cs typeface="Calibri"/>
              </a:rPr>
              <a:t> og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syltet</a:t>
            </a:r>
            <a:r>
              <a:rPr lang="nn-NO" sz="1100" dirty="0">
                <a:latin typeface="Calibri"/>
                <a:ea typeface="Calibri"/>
                <a:cs typeface="Calibri"/>
              </a:rPr>
              <a:t> </a:t>
            </a:r>
            <a:r>
              <a:rPr lang="nn-NO" sz="1100" dirty="0" err="1">
                <a:latin typeface="Calibri"/>
                <a:ea typeface="Calibri"/>
                <a:cs typeface="Calibri"/>
              </a:rPr>
              <a:t>rødkål</a:t>
            </a:r>
          </a:p>
          <a:p>
            <a:r>
              <a:rPr lang="nb-NO" sz="1100" dirty="0">
                <a:latin typeface="Calibri"/>
                <a:ea typeface="Calibri"/>
                <a:cs typeface="Calibri"/>
              </a:rPr>
              <a:t>Kjøttboller i tomatsaus med spinat og parmesan. Fullkornpasta. </a:t>
            </a:r>
            <a:r>
              <a:rPr lang="nb-NO" sz="1100" dirty="0" err="1"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latin typeface="Calibri"/>
                <a:ea typeface="Calibri"/>
                <a:cs typeface="Calibri"/>
              </a:rPr>
              <a:t> med tomat, </a:t>
            </a:r>
            <a:r>
              <a:rPr lang="nb-NO" sz="1100" dirty="0" err="1">
                <a:latin typeface="Calibri"/>
                <a:ea typeface="Calibri"/>
                <a:cs typeface="Calibri"/>
              </a:rPr>
              <a:t>asgurk</a:t>
            </a:r>
            <a:r>
              <a:rPr lang="nb-NO" sz="1100" dirty="0">
                <a:latin typeface="Calibri"/>
                <a:ea typeface="Calibri"/>
                <a:cs typeface="Calibri"/>
              </a:rPr>
              <a:t>, bønnemiks, syltet rødløk og grønn pesto </a:t>
            </a:r>
            <a:r>
              <a:rPr lang="nb-NO" sz="1100">
                <a:latin typeface="Calibri"/>
                <a:ea typeface="Calibri"/>
                <a:cs typeface="Calibri"/>
              </a:rPr>
              <a:t>(129,-).</a:t>
            </a:r>
          </a:p>
          <a:p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Chili con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carne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storfekjøtt, svarte bønner og mais. Brun ris.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pico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gallo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bønnemiks,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guacamole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og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nachos</a:t>
            </a:r>
          </a:p>
          <a:p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Kylling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satay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 Brun ris.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spicy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agurker, mango- og papayasalsa og peanøtter.</a:t>
            </a:r>
            <a:endParaRPr lang="nb-NO" sz="1100" dirty="0">
              <a:solidFill>
                <a:srgbClr val="2424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Pulled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pork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chimichurry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 Maiskrem. Ovnsstekte poteter.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Sidesalat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langtidsstekte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cherrytomater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agurk, ristede gresskarkjerner og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chipotlevinaigrette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Gresk lammegryte med kvernet lam, tomat og rosmarin. Brun ris.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tomat- og feta. </a:t>
            </a:r>
            <a:r>
              <a:rPr lang="nb-NO" sz="11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Harissayoghurt</a:t>
            </a:r>
            <a:r>
              <a:rPr lang="nb-NO" sz="11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</a:t>
            </a:r>
            <a:endParaRPr lang="nb-NO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Bakt laks med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kremet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spinatsaus med ris.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Sidesalat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feta, agurk, </a:t>
            </a:r>
            <a:r>
              <a:rPr lang="nb-NO" sz="11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blomkålris</a:t>
            </a:r>
            <a:r>
              <a:rPr lang="nb-NO" sz="11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med dill, grønnkål og ristede gresskarkjerner</a:t>
            </a:r>
          </a:p>
          <a:p>
            <a:r>
              <a:rPr lang="nb-NO" sz="12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Asiatisk søtpotetsuppe. Topping: Stekt </a:t>
            </a:r>
            <a:r>
              <a:rPr lang="nb-NO" sz="1200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chorizo</a:t>
            </a:r>
            <a:r>
              <a:rPr lang="nb-NO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soyastekte cashewnøtter, linser og grønnkål. Hirsefocaccia. (119,-)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C97B86DC-A7B1-10FD-6C07-21C843F5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24A3-AD44-5995-0702-AC33786E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6F7E0-8BB9-972A-33D5-BEB72706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681037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Varmretter vegetar 144,-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18EB944-F781-AAFA-EB55-2B59684B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2" y="1916130"/>
            <a:ext cx="9278343" cy="4260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Chilibeansgryte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guacamole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pico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gallo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nachos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Lasagne med squash og aubergine,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sidesalat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tzatziki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foccacia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Burrito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refried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beans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cheddar,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pico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gallo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brun ris, spinat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harissayoghurt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Grønnsaksgrateng med rotgrønnsaker. Kålsalat med saltbakte mandler og grovt brød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Grønn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curry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blomkål, squash, gulrot, kikerter og spinat, med jasminris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Falafler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rød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bulgur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grønnsaker og  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tzatziki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Gyrosmarinert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tempeh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ovnsbakte poteter,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pita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salat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sumac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 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tzatziki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Moussaka med linser, sopp og poteter. Serveres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sidesalat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Panert blomkål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ratatouille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couscous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Tagine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grønnsaker og kikerter og afrikanske krydder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bulgur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Hjemmelagde løkboller i tomatsaus med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fullkorpasta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parmesan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Middelhavsgryte med aubergine, squash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papirka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Serveres med fullkornpasta og tomat-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fetasalat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Marinert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tofu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sataysaus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ris og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spicy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agurker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Quinoafylt portobellosopp med ost, purreløk, spinat, poteter, bakte </a:t>
            </a:r>
            <a:r>
              <a:rPr lang="nb-NO" sz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cherrytomater</a:t>
            </a:r>
            <a:r>
              <a:rPr lang="nb-NO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og gulrøtter</a:t>
            </a:r>
            <a:endParaRPr lang="nb-NO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C97B86DC-A7B1-10FD-6C07-21C843F5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EA1E-DE2C-866B-039E-F8819130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624EBD-80D5-759C-28D3-C3CCAE30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681037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Salater 129,-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4EC272C-AA03-24E5-3600-F2790FCB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3" y="2112336"/>
            <a:ext cx="10515600" cy="40646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sz="1400" dirty="0">
                <a:latin typeface="Calibri"/>
                <a:ea typeface="Calibri"/>
                <a:cs typeface="Calibri"/>
              </a:rPr>
              <a:t>Cæsar med kyllingbryst, parmesan og langtidsstekte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cherrytomater</a:t>
            </a:r>
          </a:p>
          <a:p>
            <a:r>
              <a:rPr lang="nb-NO" sz="1400" dirty="0" err="1">
                <a:latin typeface="Calibri"/>
                <a:ea typeface="Calibri"/>
                <a:cs typeface="Calibri"/>
              </a:rPr>
              <a:t>Skagenrøre</a:t>
            </a:r>
            <a:r>
              <a:rPr lang="nb-NO" sz="1400" dirty="0">
                <a:latin typeface="Calibri"/>
                <a:ea typeface="Calibri"/>
                <a:cs typeface="Calibri"/>
              </a:rPr>
              <a:t>, egg og fullkornpasta</a:t>
            </a:r>
          </a:p>
          <a:p>
            <a:r>
              <a:rPr lang="nb-NO" sz="1400" dirty="0" err="1">
                <a:latin typeface="Calibri"/>
                <a:ea typeface="Calibri"/>
                <a:cs typeface="Calibri"/>
              </a:rPr>
              <a:t>Chevre</a:t>
            </a:r>
            <a:r>
              <a:rPr lang="nb-NO" sz="1400" dirty="0">
                <a:latin typeface="Calibri"/>
                <a:ea typeface="Calibri"/>
                <a:cs typeface="Calibri"/>
              </a:rPr>
              <a:t>, honning og ristede nøtter og frø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/>
                <a:ea typeface="Calibri"/>
                <a:cs typeface="Calibri"/>
              </a:rPr>
              <a:t>Asiatisk nudelsalat med kylling, mango og papaya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Chipotle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kylling, pimientos de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padron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cheddar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Falafler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hummus og feta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Sataykylling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thaiagurker og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eggnudler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råmarinert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laks, mango, papaya og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soystekte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cashewnøtter</a:t>
            </a:r>
          </a:p>
          <a:p>
            <a:r>
              <a:rPr lang="nb-NO" sz="1400" dirty="0">
                <a:latin typeface="Calibri"/>
                <a:ea typeface="Calibri"/>
                <a:cs typeface="Calibri"/>
              </a:rPr>
              <a:t>Bakt søtpotet, feta og marinerte oliven</a:t>
            </a:r>
          </a:p>
          <a:p>
            <a:r>
              <a:rPr lang="nb-NO" sz="1400" dirty="0">
                <a:latin typeface="Calibri"/>
                <a:ea typeface="Calibri"/>
                <a:cs typeface="Calibri"/>
              </a:rPr>
              <a:t>Protein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plus</a:t>
            </a:r>
            <a:r>
              <a:rPr lang="nb-NO" sz="1400" dirty="0">
                <a:latin typeface="Calibri"/>
                <a:ea typeface="Calibri"/>
                <a:cs typeface="Calibri"/>
              </a:rPr>
              <a:t> med kylling, egg og hummus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serveres både porsjonspakket og som buffet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Salatene kan også bestilles som minisalater (250 g) 69,-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E022DE47-9AEF-2AB5-6271-FC4C649E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60B1-7FDC-C5B5-0B4B-EDF8027EE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23D3C-E258-8B1A-D84D-DE460D3E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589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 err="1">
                <a:latin typeface="Congenial SemiBold"/>
                <a:cs typeface="Calibri Light"/>
              </a:rPr>
              <a:t>Wraps</a:t>
            </a:r>
            <a:r>
              <a:rPr lang="nb-NO" sz="3200" dirty="0">
                <a:latin typeface="Congenial SemiBold"/>
                <a:cs typeface="Calibri Light"/>
              </a:rPr>
              <a:t> 109,- 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DC7CDA3-F5E8-A8DF-0765-E53F99DC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280"/>
            <a:ext cx="10515600" cy="3908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Elgkarbonade, stekt sopp og solbærkremost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Bakt laks,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philedelphiaost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mangosaus,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blomkålris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Falafler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feta og syltet rødløk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Kylling, cheddar og grillet paprika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Cæsar med sprøstekt bacon, parmesan og egg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Halloumi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syltet rødkål og avocadokrem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Pulled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pork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chimichurry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coleslaw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quinoa</a:t>
            </a:r>
          </a:p>
          <a:p>
            <a:r>
              <a:rPr lang="nb-NO" sz="1400" dirty="0">
                <a:latin typeface="Calibri"/>
                <a:ea typeface="Calibri"/>
                <a:cs typeface="Calibri"/>
              </a:rPr>
              <a:t>Varm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wraps</a:t>
            </a:r>
            <a:r>
              <a:rPr lang="nb-NO" sz="1400" dirty="0">
                <a:latin typeface="Calibri"/>
                <a:ea typeface="Calibri"/>
                <a:cs typeface="Calibri"/>
              </a:rPr>
              <a:t> med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spicy</a:t>
            </a:r>
            <a:r>
              <a:rPr lang="nb-NO" sz="1400" dirty="0">
                <a:latin typeface="Calibri"/>
                <a:ea typeface="Calibri"/>
                <a:cs typeface="Calibri"/>
              </a:rPr>
              <a:t> kylling, cheddar og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pico</a:t>
            </a:r>
            <a:r>
              <a:rPr lang="nb-NO" sz="1400" dirty="0">
                <a:latin typeface="Calibri"/>
                <a:ea typeface="Calibri"/>
                <a:cs typeface="Calibri"/>
              </a:rPr>
              <a:t> de </a:t>
            </a:r>
            <a:r>
              <a:rPr lang="nb-NO" sz="1400" dirty="0" err="1">
                <a:latin typeface="Calibri"/>
                <a:ea typeface="Calibri"/>
                <a:cs typeface="Calibri"/>
              </a:rPr>
              <a:t>gallo</a:t>
            </a:r>
            <a:r>
              <a:rPr lang="nb-NO" sz="1400" dirty="0">
                <a:latin typeface="Calibri"/>
                <a:ea typeface="Calibri"/>
                <a:cs typeface="Calibri"/>
              </a:rPr>
              <a:t> (124,-)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serveres porsjonspakket og som buffet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99DA59CD-CDF4-7AC4-029E-8B888CC0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1A7A6-6951-A06F-C22A-BD93D00D6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E909E7-D707-AF0A-9723-A46B707C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Lunsjpakke 179,-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1E76866-4B02-0C1E-0697-9BC62B7A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980"/>
            <a:ext cx="10515600" cy="3993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Påleggsfat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spekemat, brie, egg,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kyllingrøre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oppkuttede grønnsaker. Havrevaffel med friske bær og vaniljeyoghurt.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Smoothies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jordbær og basilikum. Grove rundstykker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Påleggsfat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skagenrøre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røkelaks, eggerøre, 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guacamole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pai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nduja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syltet rødløk og oppkuttede grønnsaker.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Rawfood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kokoskule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Gårdseplemost. Grove rundstykker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Påleggsfat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røkt skinke, parmesan, grillet paprika, pimientos de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padrones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oliven, grønn pesto,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oppkuttede grønnsaker. Kanelbolle.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Brinebærlimonade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Grove rundstykker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Passer som konferansepakke</a:t>
            </a:r>
          </a:p>
          <a:p>
            <a:pPr marL="0" indent="0">
              <a:buNone/>
            </a:pPr>
            <a:endParaRPr lang="nb-NO" sz="1400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3592AF5-9545-BF62-3A23-2BB82FF4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6703-2465-6960-D8EA-1AE7D139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2481E78-1907-F358-85B4-660CCC46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91"/>
            <a:ext cx="10515600" cy="43970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Vanlig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Rødbetcarpaccio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chevre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honning, ristede nøtter og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ruccula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(melk, valnøtter)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Spekemat, grønn pesto og marinerte oliven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Grønn nypotetsalat med dill, chili,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halloumi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grønne bønner, grønnkål og ristede mandler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(melk, soya, mandler)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Sitrusmarinert salmalaks (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ceviche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med granateple, mango, koriander og rødløk.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(fisk)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Falafler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krydderstekte søtpoteter,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guacamole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nachos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(selleri, sesamfrø)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Quinoasalat med jordbær, persille, rødløk og urter (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tabbouleh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og hummus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(sesamfrø)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Cajun-kjøttboller i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spicy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tomatsaus med spinat og parmesan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(melk).</a:t>
            </a:r>
            <a:b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Foccacia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chiliaioli</a:t>
            </a:r>
            <a:r>
              <a:rPr lang="nb-NO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(hvete, egg)</a:t>
            </a:r>
          </a:p>
          <a:p>
            <a:pPr marL="0" indent="0">
              <a:lnSpc>
                <a:spcPct val="200000"/>
              </a:lnSpc>
              <a:buNone/>
            </a:pPr>
            <a:endParaRPr lang="nb-NO" sz="14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b-NO" sz="1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menyer og retter kan tilpasses til vegetar, vegan, halal og ulike allergier og spesielle behov</a:t>
            </a:r>
            <a:endParaRPr lang="nb-NO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FF6D63D1-127E-8347-BDE3-FE1F9986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853C418-5C38-9091-006F-AE320EDB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27141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Sunn tapas 309,-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679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32D19-70A9-8434-8DC4-147F874B5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F3702-BFB6-245D-A4E9-53F0EE2B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ngenial SemiBold"/>
                <a:cs typeface="Calibri Light"/>
              </a:rPr>
              <a:t>Snitter</a:t>
            </a:r>
            <a:endParaRPr lang="nb-NO" sz="40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2405D4E-1469-C563-2CC9-8ADA43EF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58"/>
            <a:ext cx="10515600" cy="397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Lille Persille snitter med grovt brød 160,- pr kuvert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guacamole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chiliaiolli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cherrytomat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(Hvete, rug, egg)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Serrano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mozzarella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syltet rødløk, grønn pesto (hvete, rug, melk)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Hummus, feta og marinerte oliven (hvete, rug, melk, sesamfrø)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Currykylling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-røre med paprika og vårløk (hvete, rug, melk, egg)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Klassiske snitter med fint brød 160,- pr kuvert</a:t>
            </a: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Håndpillede reker,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cherrytomat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dill (Hvete, rug, skalldyr, egg)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Røkelaks, eggerøre, agurk og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(hvete, fisk, egg)</a:t>
            </a:r>
          </a:p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Roastbeef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remulade, syltet rødløk,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cornichons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cherrytomat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(Hvete, rug, melk, egg, sennep)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Brie, rørte solbær, valnøtter og kvitseidsmør (Hvete, valnøtter, melk)</a:t>
            </a:r>
          </a:p>
          <a:p>
            <a:endParaRPr lang="nb-NO" sz="1400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FE6E8FC-39EC-3D50-E978-DA57867B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4DAC-E5CD-FAFC-055F-7D8202B3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F315E-94B5-30B8-EAFA-2D24B203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Sandwicher 109,-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644B53B-A48D-96F1-1D38-8D7A9B6A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58"/>
            <a:ext cx="10515600" cy="3970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>
                <a:ea typeface="Calibri" panose="020F0502020204030204" pitchFamily="34" charset="0"/>
                <a:cs typeface="Calibri" panose="020F0502020204030204" pitchFamily="34" charset="0"/>
              </a:rPr>
              <a:t>Feta, oliven, grillet paprika, agurk, grønn pesto</a:t>
            </a:r>
          </a:p>
          <a:p>
            <a:r>
              <a:rPr lang="nb-NO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Chorizo</a:t>
            </a:r>
            <a:r>
              <a:rPr lang="nb-NO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philadelphiaost</a:t>
            </a:r>
            <a:r>
              <a:rPr lang="nb-NO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grillet paprika, agurk, vårløk, grønn pesto</a:t>
            </a:r>
            <a:endParaRPr lang="nb-NO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1400" dirty="0">
                <a:ea typeface="Calibri" panose="020F0502020204030204" pitchFamily="34" charset="0"/>
                <a:cs typeface="Calibri" panose="020F0502020204030204" pitchFamily="34" charset="0"/>
              </a:rPr>
              <a:t>Kylling, bacon, parmesan, </a:t>
            </a:r>
            <a:r>
              <a:rPr lang="nb-NO" sz="1400" dirty="0" err="1">
                <a:ea typeface="Calibri" panose="020F0502020204030204" pitchFamily="34" charset="0"/>
                <a:cs typeface="Calibri" panose="020F0502020204030204" pitchFamily="34" charset="0"/>
              </a:rPr>
              <a:t>cherrytomat</a:t>
            </a:r>
            <a:r>
              <a:rPr lang="nb-NO" sz="1400" dirty="0">
                <a:ea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ea typeface="Calibri" panose="020F0502020204030204" pitchFamily="34" charset="0"/>
                <a:cs typeface="Calibri" panose="020F0502020204030204" pitchFamily="34" charset="0"/>
              </a:rPr>
              <a:t>cæsardressing</a:t>
            </a:r>
            <a:endParaRPr lang="nb-NO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ea typeface="Calibri" panose="020F0502020204030204" pitchFamily="34" charset="0"/>
                <a:cs typeface="Calibri" panose="020F0502020204030204" pitchFamily="34" charset="0"/>
              </a:rPr>
              <a:t>Ost, skinke, </a:t>
            </a:r>
            <a:r>
              <a:rPr lang="nb-NO" sz="1400" dirty="0" err="1">
                <a:ea typeface="Calibri" panose="020F0502020204030204" pitchFamily="34" charset="0"/>
                <a:cs typeface="Calibri" panose="020F0502020204030204" pitchFamily="34" charset="0"/>
              </a:rPr>
              <a:t>cornichons</a:t>
            </a:r>
            <a:r>
              <a:rPr lang="nb-NO" sz="1400" dirty="0">
                <a:ea typeface="Calibri" panose="020F0502020204030204" pitchFamily="34" charset="0"/>
                <a:cs typeface="Calibri" panose="020F0502020204030204" pitchFamily="34" charset="0"/>
              </a:rPr>
              <a:t>, paprika, agurk, rødløk, </a:t>
            </a:r>
            <a:r>
              <a:rPr lang="nb-NO" sz="1400" dirty="0" err="1">
                <a:ea typeface="Calibri" panose="020F0502020204030204" pitchFamily="34" charset="0"/>
                <a:cs typeface="Calibri" panose="020F0502020204030204" pitchFamily="34" charset="0"/>
              </a:rPr>
              <a:t>chiliaioli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Egg, tomat,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guacamole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chiliaioli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rødløk,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Kylling,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curryyoghurt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paprika, rødløk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Tunfiskrøre,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ajvar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agurk, avocado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Eggesalat, bacon, tomat, agurk, rødløk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7F8BBBB7-6369-6EC1-3D07-2F0D4406E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1155-A383-05E7-C656-8ED13D2B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69A5D-09AC-8D5F-4455-9AEDD6F7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Rundstykker 35,-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8826D1F-7CE4-BEDD-9191-A11AB544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360"/>
            <a:ext cx="10515600" cy="3712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>
                <a:latin typeface="Congenial"/>
                <a:cs typeface="Calibri"/>
              </a:rPr>
              <a:t>Hummus og grillet paprika</a:t>
            </a:r>
          </a:p>
          <a:p>
            <a:r>
              <a:rPr lang="nb-NO" sz="1400" dirty="0">
                <a:latin typeface="Congenial"/>
                <a:cs typeface="Calibri"/>
              </a:rPr>
              <a:t>Ost og skinke</a:t>
            </a:r>
          </a:p>
          <a:p>
            <a:r>
              <a:rPr lang="nb-NO" sz="1400" dirty="0">
                <a:latin typeface="Congenial"/>
                <a:cs typeface="Calibri"/>
              </a:rPr>
              <a:t>Håndpillede reker, </a:t>
            </a:r>
            <a:r>
              <a:rPr lang="nb-NO" sz="1400" dirty="0" err="1">
                <a:latin typeface="Congenial"/>
                <a:cs typeface="Calibri"/>
              </a:rPr>
              <a:t>aioli</a:t>
            </a:r>
            <a:r>
              <a:rPr lang="nb-NO" sz="1400" dirty="0">
                <a:latin typeface="Congenial"/>
                <a:cs typeface="Calibri"/>
              </a:rPr>
              <a:t> og </a:t>
            </a:r>
            <a:r>
              <a:rPr lang="nb-NO" sz="1400" dirty="0" err="1">
                <a:latin typeface="Congenial"/>
                <a:cs typeface="Calibri"/>
              </a:rPr>
              <a:t>cherrytomat</a:t>
            </a:r>
            <a:endParaRPr lang="nb-NO" sz="1400" dirty="0">
              <a:latin typeface="Congenial"/>
              <a:cs typeface="Calibri"/>
            </a:endParaRPr>
          </a:p>
          <a:p>
            <a:r>
              <a:rPr lang="nb-NO" sz="1400" dirty="0" err="1">
                <a:latin typeface="Congenial"/>
                <a:cs typeface="Calibri"/>
              </a:rPr>
              <a:t>Roastbeef</a:t>
            </a:r>
            <a:r>
              <a:rPr lang="nb-NO" sz="1400" dirty="0">
                <a:latin typeface="Congenial"/>
                <a:cs typeface="Calibri"/>
              </a:rPr>
              <a:t> og remulade</a:t>
            </a:r>
          </a:p>
          <a:p>
            <a:r>
              <a:rPr lang="nb-NO" sz="1400" dirty="0">
                <a:latin typeface="Congenial"/>
                <a:cs typeface="Calibri"/>
              </a:rPr>
              <a:t>Egg, </a:t>
            </a:r>
            <a:r>
              <a:rPr lang="nb-NO" sz="1400" dirty="0" err="1">
                <a:latin typeface="Congenial"/>
                <a:cs typeface="Calibri"/>
              </a:rPr>
              <a:t>guacamole</a:t>
            </a:r>
            <a:r>
              <a:rPr lang="nb-NO" sz="1400" dirty="0">
                <a:latin typeface="Congenial"/>
                <a:cs typeface="Calibri"/>
              </a:rPr>
              <a:t> og </a:t>
            </a:r>
            <a:r>
              <a:rPr lang="nb-NO" sz="1400" dirty="0" err="1">
                <a:latin typeface="Congenial"/>
                <a:cs typeface="Calibri"/>
              </a:rPr>
              <a:t>chiliaioli</a:t>
            </a:r>
            <a:endParaRPr lang="nb-NO" sz="1400" dirty="0">
              <a:latin typeface="Congenial"/>
              <a:cs typeface="Calibri"/>
            </a:endParaRPr>
          </a:p>
          <a:p>
            <a:pPr marL="0" indent="0">
              <a:buNone/>
            </a:pPr>
            <a:endParaRPr lang="nb-NO" sz="1400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1A86D15F-AA6B-0200-2172-CFA2826E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2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0295B-A990-0809-657F-267E7437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41210-03B5-A69F-4168-A86E006C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ngenial SemiBold"/>
                <a:cs typeface="Calibri Light"/>
              </a:rPr>
              <a:t>Marsipankaker</a:t>
            </a:r>
            <a:endParaRPr lang="nb-NO" sz="40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11682F-CCCC-2EF3-20DE-05474326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894"/>
            <a:ext cx="10515600" cy="4100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biter 449,-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biter 485,-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biter 650,-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biter 850,-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biter 1650,-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Glutenfri marsipankake 18 biter 585,-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Tekst på kake 50,-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 på kake (jpeg-fil) 175,-</a:t>
            </a:r>
          </a:p>
          <a:p>
            <a:pPr marL="0" indent="0">
              <a:buNone/>
            </a:pPr>
            <a:endParaRPr lang="nb-NO" sz="1400" dirty="0">
              <a:latin typeface="Congenial"/>
              <a:cs typeface="Calibri"/>
            </a:endParaRPr>
          </a:p>
          <a:p>
            <a:pPr marL="0" indent="0">
              <a:buNone/>
            </a:pPr>
            <a:endParaRPr lang="nb-NO" sz="1400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60A85365-C0C3-83E1-EF23-AAEAA8E8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A83CD-F329-F383-2928-0124B6DA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90B43-F8E5-CF15-ADE6-4ED8B2F7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ngenial SemiBold"/>
              </a:rPr>
              <a:t>Drikke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E5CDCB3-5DA3-0366-571C-A14768E9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360"/>
            <a:ext cx="10515600" cy="3712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Smoothies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hjemmelagde 49,-</a:t>
            </a:r>
          </a:p>
          <a:p>
            <a:pPr marL="0" indent="0">
              <a:buNone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Gårdseplemost 0,25 ml 43,-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Hjemmelaget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bringebærlimondade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0,25 ml 43,-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Mineralvann 0,5l 43,-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Kaffekanne med tilbehør (1,8 liter =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kopper) 149,-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E06A95D-DA84-3453-0E5A-FDF11573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1ED68-6A88-7FE0-5BD7-8AD932A79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4F854-E973-CD78-6E7B-B4315F16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ngenial SemiBold"/>
              </a:rPr>
              <a:t>Diverse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BD9B7AF-FD36-8CE1-3819-E2B040DC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274"/>
            <a:ext cx="10515600" cy="4149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Fruktfat 330,- (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pers)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Oppskåret frukt i porsjonsbeger 31,-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Gulrotkake (stykke) 42,-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 42,-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Kanelboller 42,-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Boller (rosin, sjokolade, hvete) 22,-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Havrevafler (glutenfrie) 33,-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Friske bær og yoghurt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Brie, syrlige epler og rørte solbær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Brunost og kvitseidsmør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296A8DF4-FB23-2CC7-FEF2-D0964143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4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67CA-2EBD-41F2-6FAB-AC451DB9D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C46B08-936C-D119-CBCA-2A42BF10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095"/>
            <a:ext cx="10975041" cy="15160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ngenial SemiBold"/>
              </a:rPr>
              <a:t>Leveringsinfo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4475ADB-E534-87CD-8765-0334DB8E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360"/>
            <a:ext cx="10515600" cy="37126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Leveringskostnad 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 dagtid 99,-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 kveld/helg 219,-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Utenfor Oslo dagtid 12,- pr km</a:t>
            </a:r>
          </a:p>
          <a:p>
            <a:pPr lvl="1"/>
            <a: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Utenfor Oslo kveld/helg 17,- pr km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Engangsemballasje (bestikkeposer med servise og serviett) 58,-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Leie av servise og bestikk 19,- pr kuvert (servise, tallerken, glass)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Leie av servitør 490,- pr time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Leie av kokk (tilkomme på alle 3-retters menyer) 590,-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PRISER I MENYEN ER EKS MVA.</a:t>
            </a:r>
          </a:p>
          <a:p>
            <a:pPr lvl="1"/>
            <a:endParaRPr lang="nb-NO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6345C469-4A88-C5A2-A57B-9084E32D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7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EBBD2A-CFD7-909A-AC4D-A87A6B01D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52" r="266" b="10900"/>
          <a:stretch/>
        </p:blipFill>
        <p:spPr>
          <a:xfrm>
            <a:off x="-15070" y="-1"/>
            <a:ext cx="12207070" cy="685800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7ED64C6-F5EC-15B1-1685-A5AB2D9C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0" y="4813883"/>
            <a:ext cx="1811234" cy="17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9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Et bilde som inneholder person, poserer, stående, innendørs&#10;&#10;Automatisk generert beskrivelse">
            <a:extLst>
              <a:ext uri="{FF2B5EF4-FFF2-40B4-BE49-F238E27FC236}">
                <a16:creationId xmlns:a16="http://schemas.microsoft.com/office/drawing/2014/main" id="{5360D50A-9D5B-4FD3-A4BF-89EDC761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1681"/>
            <a:ext cx="12200964" cy="6854638"/>
          </a:xfrm>
          <a:prstGeom prst="rect">
            <a:avLst/>
          </a:prstGeom>
        </p:spPr>
      </p:pic>
      <p:pic>
        <p:nvPicPr>
          <p:cNvPr id="12" name="Bilde 14">
            <a:extLst>
              <a:ext uri="{FF2B5EF4-FFF2-40B4-BE49-F238E27FC236}">
                <a16:creationId xmlns:a16="http://schemas.microsoft.com/office/drawing/2014/main" id="{1D1CDA6B-53DD-4E37-914A-235E295C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AE585-F932-1988-E282-D5235C28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32E111C-8222-5A0C-49C0-BCCD5A6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124"/>
            <a:ext cx="10515600" cy="4397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b-NO" sz="14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dirty="0" err="1"/>
              <a:t>Crostinis</a:t>
            </a:r>
            <a:r>
              <a:rPr lang="nb-NO" sz="1400" dirty="0"/>
              <a:t> med </a:t>
            </a:r>
            <a:r>
              <a:rPr lang="nb-NO" sz="1400" dirty="0" err="1"/>
              <a:t>skagenrøre</a:t>
            </a:r>
            <a:r>
              <a:rPr lang="nb-NO" sz="1400" dirty="0"/>
              <a:t> (hvete, melk, egg, skalldyr, sennep)</a:t>
            </a:r>
            <a:br>
              <a:rPr lang="nb-NO" sz="1400" dirty="0"/>
            </a:br>
            <a:r>
              <a:rPr lang="nb-NO" sz="1400" dirty="0"/>
              <a:t>Salat med bakt hokkaidogresskar, norske epler, feta, linser med urter, </a:t>
            </a:r>
            <a:r>
              <a:rPr lang="nb-NO" sz="1400" dirty="0" err="1"/>
              <a:t>rugkjeks</a:t>
            </a:r>
            <a:r>
              <a:rPr lang="nb-NO" sz="1400" dirty="0"/>
              <a:t>, ristede gresskarkjerner, </a:t>
            </a:r>
            <a:r>
              <a:rPr lang="nb-NO" sz="1400" dirty="0" err="1"/>
              <a:t>harissayoghurt</a:t>
            </a:r>
            <a:r>
              <a:rPr lang="nb-NO" sz="1400" dirty="0"/>
              <a:t> og hvit </a:t>
            </a:r>
            <a:r>
              <a:rPr lang="nb-NO" sz="1400" dirty="0" err="1"/>
              <a:t>balsamicovinaigrette</a:t>
            </a:r>
            <a:r>
              <a:rPr lang="nb-NO" sz="1400" dirty="0"/>
              <a:t> (melk rug, hvete, melk)</a:t>
            </a:r>
            <a:br>
              <a:rPr lang="nb-NO" sz="1400" dirty="0"/>
            </a:br>
            <a:r>
              <a:rPr lang="nb-NO" sz="1400" dirty="0"/>
              <a:t>Varme elgkarbonader fra Nordås gård med stekt løk og sopp. Byggrynsalat med bakte rotgrønnsaker, syltet rødkål, purre og timian. Tyttebærrømme (melk)</a:t>
            </a:r>
            <a:br>
              <a:rPr lang="nb-NO" sz="1400" dirty="0"/>
            </a:br>
            <a:r>
              <a:rPr lang="nb-NO" sz="1400" dirty="0"/>
              <a:t>Vegetar vårruller. </a:t>
            </a:r>
            <a:r>
              <a:rPr lang="nb-NO" sz="1400" dirty="0" err="1"/>
              <a:t>Spicy</a:t>
            </a:r>
            <a:r>
              <a:rPr lang="nb-NO" sz="1400" dirty="0"/>
              <a:t> thai agurker med syltet rødløk. Peanøttsaus.</a:t>
            </a:r>
            <a:br>
              <a:rPr lang="nb-NO" sz="1400" dirty="0"/>
            </a:br>
            <a:r>
              <a:rPr lang="nb-NO" sz="1400" dirty="0"/>
              <a:t>Urtebakt kyllingbryst med </a:t>
            </a:r>
            <a:r>
              <a:rPr lang="nb-NO" sz="1400" dirty="0" err="1"/>
              <a:t>krønsjy</a:t>
            </a:r>
            <a:r>
              <a:rPr lang="nb-NO" sz="1400" dirty="0"/>
              <a:t> urtetopping (hvete, melk). Ovnsbakte småpoteter. </a:t>
            </a:r>
            <a:r>
              <a:rPr lang="nb-NO" sz="1400" dirty="0" err="1"/>
              <a:t>Ratatouille</a:t>
            </a:r>
            <a:br>
              <a:rPr lang="nb-NO" sz="1400" dirty="0"/>
            </a:br>
            <a:r>
              <a:rPr lang="nb-NO" sz="1400" dirty="0"/>
              <a:t>Hirsefocaccia (hvete)</a:t>
            </a:r>
            <a:br>
              <a:rPr lang="nb-NO" sz="1400" dirty="0"/>
            </a:br>
            <a:r>
              <a:rPr lang="nb-NO" sz="1400" dirty="0" err="1"/>
              <a:t>Aioli</a:t>
            </a:r>
            <a:r>
              <a:rPr lang="nb-NO" sz="1400" dirty="0"/>
              <a:t> (egg)</a:t>
            </a:r>
            <a:endParaRPr lang="nb-NO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400" i="1" dirty="0">
                <a:latin typeface="Congenial"/>
                <a:cs typeface="Calibri"/>
              </a:rPr>
              <a:t>Denne menyen vil endre seg i de ulike sesongene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5949C182-633D-F4AF-A0EA-804090AC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EC700A-D61C-8C2F-34BC-5291B989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49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Sesongens tapas 329,-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4908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4820-13FD-C408-4BB5-050BEA9A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1DA92BA-7121-2E7F-AF8A-2D68FE94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91"/>
            <a:ext cx="10515600" cy="4397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b-NO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Vanlig </a:t>
            </a: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Asiatisk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nuddelsalat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med mango og papaya, cashewnøtter, granateple, syltet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ingebær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grønne bønner og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eggnudler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b-NO" sz="105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(sesam, soya, hvete, cashewnøtter)</a:t>
            </a:r>
          </a:p>
          <a:p>
            <a:pPr marL="0" indent="0">
              <a:buNone/>
            </a:pPr>
            <a:r>
              <a:rPr lang="nb-NO" sz="105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Wraps</a:t>
            </a:r>
            <a:r>
              <a:rPr lang="nb-NO" sz="105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med bakt laks, mangosaus, </a:t>
            </a:r>
            <a:r>
              <a:rPr lang="nb-NO" sz="105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philadelphiaost</a:t>
            </a:r>
            <a:r>
              <a:rPr lang="nb-NO" sz="105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syltet rødløk, </a:t>
            </a:r>
            <a:r>
              <a:rPr lang="nb-NO" sz="105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blomkålris</a:t>
            </a:r>
            <a:r>
              <a:rPr lang="nb-NO" sz="105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med dill og grønnkål </a:t>
            </a:r>
            <a:r>
              <a:rPr lang="nb-NO" sz="1050" b="1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(fisk, hvete, melk)</a:t>
            </a: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BBQ-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kyllingklubber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b-NO" sz="105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(soya)</a:t>
            </a:r>
          </a:p>
          <a:p>
            <a:pPr marL="0" indent="0">
              <a:buNone/>
            </a:pPr>
            <a:r>
              <a:rPr lang="nb-NO" sz="105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Quinoasalat med persille, rødløk og urter (</a:t>
            </a:r>
            <a:r>
              <a:rPr lang="nb-NO" sz="1050" dirty="0" err="1">
                <a:solidFill>
                  <a:srgbClr val="333333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tabbouleh</a:t>
            </a:r>
            <a:r>
              <a:rPr lang="nb-NO" sz="105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og hummus </a:t>
            </a:r>
            <a:r>
              <a:rPr lang="nb-NO" sz="1050" b="1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(sesamfrø)</a:t>
            </a:r>
            <a:endParaRPr lang="nb-NO" sz="105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Urtebakte poteter</a:t>
            </a: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 med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nduja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og brokkoli </a:t>
            </a:r>
            <a:r>
              <a:rPr lang="nb-NO" sz="105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(melk, egg, hvete)</a:t>
            </a: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Kjøttboller med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tomatssaus</a:t>
            </a: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parmesan og spinat</a:t>
            </a:r>
            <a:r>
              <a:rPr lang="nb-NO" sz="10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(melk)</a:t>
            </a:r>
          </a:p>
          <a:p>
            <a:pPr marL="0" indent="0">
              <a:buNone/>
            </a:pPr>
            <a:r>
              <a:rPr lang="nb-NO" sz="105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Focaccia, hummus, </a:t>
            </a:r>
            <a:r>
              <a:rPr lang="nb-NO" sz="105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chiliaioli</a:t>
            </a:r>
            <a:r>
              <a:rPr lang="nb-NO" sz="105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(hvete, sesamfrø, egg)</a:t>
            </a:r>
            <a:endParaRPr lang="nb-NO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C6F64BAD-182E-6F42-E87F-003B793D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91164E-952D-ACC8-3A9D-252E1643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49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Enkel tapas 269,-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3692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29673-5918-D491-DF3C-42E0182F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86925FA-35F0-7108-25D3-EF5BED29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77" y="1409991"/>
            <a:ext cx="10515600" cy="4397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b-NO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Vanlig</a:t>
            </a:r>
            <a:endParaRPr lang="nb-NO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Laks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ceviche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rødløk, mango, tomat og granateple. Quinoa, chilimajones og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nachos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Krydderstekte søtpoteter, feta,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guacamole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syltet rødkål og sesamfrø </a:t>
            </a:r>
            <a:r>
              <a:rPr lang="nb-NO" sz="1400" b="1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sesamfrø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melk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Harissamarinert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halloumi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jordbær,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eggnudler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peanøtter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melk, egg, hvete, peanøtter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Hjemmelagde vegetar-vårruller med plomme- og chilimarmelade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hvete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Kyllingspyd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sataysaus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peanøtter, soya, hvete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Glutenfri havrevaffel, brie, eple og rørte solbær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melk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Minismoothies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jordbær og basilikum</a:t>
            </a:r>
            <a:endParaRPr lang="nb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Grov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foccacia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</a:t>
            </a:r>
            <a:r>
              <a:rPr lang="nb-NO" sz="1400" kern="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chiliaioli</a:t>
            </a:r>
            <a:r>
              <a:rPr lang="nb-NO" sz="1400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hvete, egg</a:t>
            </a: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endParaRPr lang="nb-NO" sz="1400" b="1" kern="0" dirty="0">
              <a:solidFill>
                <a:srgbClr val="2933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nb-NO" sz="1400" b="1" i="1" kern="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Denne menyen kan også serveres som buffet</a:t>
            </a:r>
            <a:endParaRPr lang="nb-NO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D5D3B0FF-C942-5A4D-6E62-14452C19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643D3378-8EEB-61F3-1937-AD1FD822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49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 err="1">
                <a:latin typeface="Congenial SemiBold"/>
                <a:cs typeface="Calibri Light"/>
              </a:rPr>
              <a:t>Streetstyle</a:t>
            </a:r>
            <a:r>
              <a:rPr lang="nb-NO" sz="3200" dirty="0">
                <a:latin typeface="Congenial SemiBold"/>
                <a:cs typeface="Calibri Light"/>
              </a:rPr>
              <a:t> </a:t>
            </a:r>
            <a:r>
              <a:rPr lang="nb-NO" sz="3200" dirty="0" err="1">
                <a:latin typeface="Congenial SemiBold"/>
                <a:cs typeface="Calibri Light"/>
              </a:rPr>
              <a:t>Fingerfood</a:t>
            </a:r>
            <a:r>
              <a:rPr lang="nb-NO" sz="3200" dirty="0">
                <a:latin typeface="Congenial SemiBold"/>
                <a:cs typeface="Calibri Light"/>
              </a:rPr>
              <a:t> 299,-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3096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730E0-FFE9-06BC-94F6-234A8CF7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27A5B2-64CC-90A6-477E-DF66951C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91"/>
            <a:ext cx="10515600" cy="4397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Vanlig</a:t>
            </a: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Salat med bakt søtpotet, feta, marinerte oliven, bønnesalsa,  tomater friske urter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Grove snitter med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Serrano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mozzarella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Håndpillede reker og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cherrytomat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Hvete, rug, melk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Wraps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kylling, cheddar, grillet paprika, couscous og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harissayoghurt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Hvete, melk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Kjøttboller i tomatsaus med spinat og parmesan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Urtestekte poteter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Kyllingspyd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sataysaus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Peanøtter, sesam, soya, hvete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Foccacia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chiliaioli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</a:t>
            </a:r>
            <a:r>
              <a:rPr lang="nb-NO" sz="1400" dirty="0" err="1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balsamicovinaigrette</a:t>
            </a:r>
            <a:r>
              <a:rPr lang="nb-NO" sz="1400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400" b="1" dirty="0">
                <a:solidFill>
                  <a:srgbClr val="2933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Hvete, melk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1D504929-31B7-5F3B-10B4-BD08B151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0B7710-8E63-76D7-83AE-82F5121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849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Familieselskapsmeny 309,-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7386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AC66F-3713-F372-F91C-AE7F58576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B54BFEC-D727-6FAE-198A-0F0B7E7D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91"/>
            <a:ext cx="10515600" cy="439702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b-NO" sz="1900" dirty="0"/>
              <a:t>Eggerøre og røkelaks (egg, fisk, melk)</a:t>
            </a:r>
            <a:br>
              <a:rPr lang="nb-NO" sz="1900" dirty="0"/>
            </a:br>
            <a:r>
              <a:rPr lang="nb-NO" sz="1900" dirty="0" err="1"/>
              <a:t>Skinkefat</a:t>
            </a:r>
            <a:r>
              <a:rPr lang="nb-NO" sz="1900" dirty="0"/>
              <a:t> med røkt skinke, fennikelsalami, bacon og leverpostei (melk)</a:t>
            </a:r>
            <a:br>
              <a:rPr lang="nb-NO" sz="1900" dirty="0"/>
            </a:br>
            <a:r>
              <a:rPr lang="nb-NO" sz="1900" dirty="0" err="1"/>
              <a:t>Ostefat</a:t>
            </a:r>
            <a:r>
              <a:rPr lang="nb-NO" sz="1900" dirty="0"/>
              <a:t> med skivet ost og brie og marinerte oliven (melk)</a:t>
            </a:r>
            <a:br>
              <a:rPr lang="nb-NO" sz="1900" dirty="0"/>
            </a:br>
            <a:r>
              <a:rPr lang="nb-NO" sz="1900" dirty="0"/>
              <a:t>Hjemmelagde rører; skagen og tunfisk (melk, egg, sennep, fisk, skalldyr)</a:t>
            </a:r>
            <a:br>
              <a:rPr lang="nb-NO" sz="1900" dirty="0"/>
            </a:br>
            <a:r>
              <a:rPr lang="nb-NO" sz="1900" dirty="0"/>
              <a:t>Fat med oppkuttede grønnsaker</a:t>
            </a:r>
            <a:br>
              <a:rPr lang="nb-NO" sz="1900" dirty="0"/>
            </a:br>
            <a:r>
              <a:rPr lang="nb-NO" sz="1900" dirty="0"/>
              <a:t>Hummus, </a:t>
            </a:r>
            <a:r>
              <a:rPr lang="nb-NO" sz="1900" dirty="0" err="1"/>
              <a:t>aioli</a:t>
            </a:r>
            <a:r>
              <a:rPr lang="nb-NO" sz="1900" dirty="0"/>
              <a:t> og godt smør (sesamfrø, egg, melk)</a:t>
            </a:r>
            <a:br>
              <a:rPr lang="nb-NO" sz="1900" dirty="0"/>
            </a:br>
            <a:r>
              <a:rPr lang="nb-NO" sz="1900" dirty="0"/>
              <a:t>Syltetøy</a:t>
            </a:r>
            <a:br>
              <a:rPr lang="nb-NO" sz="1900" dirty="0"/>
            </a:br>
            <a:r>
              <a:rPr lang="nb-NO" sz="1900" dirty="0"/>
              <a:t>Økologisk brød: hirsebrød, </a:t>
            </a:r>
            <a:r>
              <a:rPr lang="nb-NO" sz="1900" dirty="0" err="1"/>
              <a:t>surdegisbaguette</a:t>
            </a:r>
            <a:r>
              <a:rPr lang="nb-NO" sz="1900" dirty="0"/>
              <a:t> og rugbrød (hvete, rug)</a:t>
            </a:r>
            <a:endParaRPr lang="nb-NO" sz="1900" b="1" dirty="0">
              <a:solidFill>
                <a:srgbClr val="333333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b-NO" sz="1900" b="1" i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Alle menyer og retter kan tilpasses til vegetar, vegan, halal og ulike allergier og spesielle behov</a:t>
            </a:r>
            <a:endParaRPr lang="nb-NO" sz="1900" i="1" dirty="0">
              <a:effectLst/>
              <a:ea typeface="Calibri" panose="020F0502020204030204" pitchFamily="34" charset="0"/>
            </a:endParaRPr>
          </a:p>
          <a:p>
            <a:endParaRPr lang="nb-NO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3F20BE9-3993-0AC2-3456-67A64075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7ACA26-889A-8824-40AC-D5110127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27141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Hotellfrokost 149,-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7824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3ECAC-7119-1A0C-8D0C-4BA5BEDC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E03708C-60D2-9938-06B9-C97EA667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91"/>
            <a:ext cx="10515600" cy="43970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b-NO" sz="1900" dirty="0"/>
              <a:t>Sandwich med feta, oliven, grillet paprika, agurk og grønn pesto (hvete, melk)</a:t>
            </a:r>
            <a:br>
              <a:rPr lang="nb-NO" sz="1900" dirty="0"/>
            </a:br>
            <a:r>
              <a:rPr lang="nb-NO" sz="1900" dirty="0"/>
              <a:t>Sandwich med tunfiskrøre, avocado og </a:t>
            </a:r>
            <a:r>
              <a:rPr lang="nb-NO" sz="1900" dirty="0" err="1"/>
              <a:t>ajvar</a:t>
            </a:r>
            <a:r>
              <a:rPr lang="nb-NO" sz="1900" dirty="0"/>
              <a:t> (Hvete, fisk, melk, egg, sennep)</a:t>
            </a:r>
            <a:br>
              <a:rPr lang="nb-NO" sz="1900" dirty="0"/>
            </a:br>
            <a:r>
              <a:rPr lang="nb-NO" sz="1900" dirty="0"/>
              <a:t>Snitter med </a:t>
            </a:r>
            <a:r>
              <a:rPr lang="nb-NO" sz="1900" dirty="0" err="1"/>
              <a:t>currykylling</a:t>
            </a:r>
            <a:r>
              <a:rPr lang="nb-NO" sz="1900" dirty="0"/>
              <a:t>, eple og paprika (Hvete, melk, egg)</a:t>
            </a:r>
            <a:br>
              <a:rPr lang="nb-NO" sz="1900" dirty="0"/>
            </a:br>
            <a:r>
              <a:rPr lang="nb-NO" sz="1900" dirty="0" err="1"/>
              <a:t>Wraps</a:t>
            </a:r>
            <a:r>
              <a:rPr lang="nb-NO" sz="1900" dirty="0"/>
              <a:t> med egg, bacon, parmesan, </a:t>
            </a:r>
            <a:r>
              <a:rPr lang="nb-NO" sz="1900" dirty="0" err="1"/>
              <a:t>cherrytomat</a:t>
            </a:r>
            <a:r>
              <a:rPr lang="nb-NO" sz="1900" dirty="0"/>
              <a:t> og </a:t>
            </a:r>
            <a:r>
              <a:rPr lang="nb-NO" sz="1900" dirty="0" err="1"/>
              <a:t>cæsardressing</a:t>
            </a:r>
            <a:r>
              <a:rPr lang="nb-NO" sz="1900" dirty="0"/>
              <a:t> (Hvete, melk, egg, sennep, fisk)</a:t>
            </a:r>
            <a:br>
              <a:rPr lang="nb-NO" sz="1900" dirty="0"/>
            </a:br>
            <a:r>
              <a:rPr lang="nb-NO" sz="1900" dirty="0" err="1"/>
              <a:t>Wraps</a:t>
            </a:r>
            <a:r>
              <a:rPr lang="nb-NO" sz="1900" dirty="0"/>
              <a:t> med </a:t>
            </a:r>
            <a:r>
              <a:rPr lang="nb-NO" sz="1900" dirty="0" err="1"/>
              <a:t>falalfer</a:t>
            </a:r>
            <a:r>
              <a:rPr lang="nb-NO" sz="1900" dirty="0"/>
              <a:t>, feta, syltet rødløk, couscous, vårløk, </a:t>
            </a:r>
            <a:r>
              <a:rPr lang="nb-NO" sz="1900" dirty="0" err="1"/>
              <a:t>ajvar</a:t>
            </a:r>
            <a:r>
              <a:rPr lang="nb-NO" sz="1900" dirty="0"/>
              <a:t> (Hvete, selleri, sesamfrø, selleri)</a:t>
            </a:r>
            <a:br>
              <a:rPr lang="nb-NO" sz="1900" dirty="0"/>
            </a:br>
            <a:r>
              <a:rPr lang="nb-NO" sz="1900" dirty="0"/>
              <a:t>Havrevaffel med friske bær og vaniljeyoghurt (Melk)</a:t>
            </a:r>
            <a:endParaRPr lang="nb-NO" sz="1900" b="1" dirty="0">
              <a:solidFill>
                <a:srgbClr val="333333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b-NO" sz="1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utvides med </a:t>
            </a:r>
            <a:r>
              <a:rPr lang="nb-NO" sz="1400" b="1" i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smoothies</a:t>
            </a:r>
            <a:r>
              <a:rPr lang="nb-NO" sz="1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fruktfat, </a:t>
            </a:r>
            <a:r>
              <a:rPr lang="nb-NO" sz="1400" b="1" i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havrefafler</a:t>
            </a:r>
            <a:r>
              <a:rPr lang="nb-NO" sz="1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i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nb-NO" sz="1400" b="1" i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b-NO" sz="1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menyer og retter kan tilpasses til vegetar, vegan, halal og ulike allergier og spesielle behov</a:t>
            </a:r>
            <a:endParaRPr lang="nb-NO" sz="1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latin typeface="Congenial"/>
              <a:cs typeface="Calibri"/>
            </a:endParaRP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FEAA4316-89C2-088A-D58E-F129C243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4BAB8A0-6817-C829-3412-5D87DE3C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27141"/>
            <a:ext cx="10975041" cy="98514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Frokostbuffet 149,-</a:t>
            </a:r>
            <a:endParaRPr lang="nb-NO" sz="3200" dirty="0">
              <a:latin typeface="Congenia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5762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2615-0B4A-3580-5AED-D89624A7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C96D10-F45C-B793-59CC-DD131648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3" y="374275"/>
            <a:ext cx="10975041" cy="1516062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ongenial SemiBold"/>
                <a:cs typeface="Calibri Light"/>
              </a:rPr>
              <a:t>Tilvalg til buffeter</a:t>
            </a:r>
            <a:endParaRPr lang="nb-NO" sz="3200" dirty="0">
              <a:latin typeface="Congenial SemiBold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312ABB5-5B43-B8BC-0717-8CE26ECD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337"/>
            <a:ext cx="10515600" cy="3712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BBQ-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spareribs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coleslaw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bønne- og maissalsa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(soya, melk, egg) 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Lekkert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ostefat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klassiske oster med deilig tilbehør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(melk, hvete) 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de minste, hjemmelagde </a:t>
            </a: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kyllingnuggets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dipper, oppkuttede grønnsaker og friske bær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(Melk, egg)  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79,-</a:t>
            </a:r>
          </a:p>
          <a:p>
            <a:pPr marL="0" indent="0">
              <a:buNone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Pannacotta med friske bær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(melk) 6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9,-</a:t>
            </a:r>
          </a:p>
        </p:txBody>
      </p:sp>
      <p:pic>
        <p:nvPicPr>
          <p:cNvPr id="3" name="Bilde 14">
            <a:extLst>
              <a:ext uri="{FF2B5EF4-FFF2-40B4-BE49-F238E27FC236}">
                <a16:creationId xmlns:a16="http://schemas.microsoft.com/office/drawing/2014/main" id="{8545672E-E8F2-C927-9594-7A23F63E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547" y="4675021"/>
            <a:ext cx="1857937" cy="18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14363</TotalTime>
  <Words>2487</Words>
  <Application>Microsoft Office PowerPoint</Application>
  <PresentationFormat>Widescreen</PresentationFormat>
  <Paragraphs>266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Congenial</vt:lpstr>
      <vt:lpstr>Congenial SemiBold</vt:lpstr>
      <vt:lpstr>Lato</vt:lpstr>
      <vt:lpstr>Symbol</vt:lpstr>
      <vt:lpstr>Times New Roman</vt:lpstr>
      <vt:lpstr>Office-tema</vt:lpstr>
      <vt:lpstr>PowerPoint-presentasjon</vt:lpstr>
      <vt:lpstr>Sunn tapas 309,-</vt:lpstr>
      <vt:lpstr>Sesongens tapas 329,-</vt:lpstr>
      <vt:lpstr>Enkel tapas 269,-</vt:lpstr>
      <vt:lpstr>Streetstyle Fingerfood 299,-</vt:lpstr>
      <vt:lpstr>Familieselskapsmeny 309,-</vt:lpstr>
      <vt:lpstr>Hotellfrokost 149,-</vt:lpstr>
      <vt:lpstr>Frokostbuffet 149,-</vt:lpstr>
      <vt:lpstr>Tilvalg til buffeter</vt:lpstr>
      <vt:lpstr>Crostini med rører 89,-</vt:lpstr>
      <vt:lpstr>Raw kaker 89,-</vt:lpstr>
      <vt:lpstr>Grillmeny 399,-</vt:lpstr>
      <vt:lpstr>Selskapsmeny 449,-</vt:lpstr>
      <vt:lpstr>Selskapsmeny vinter 499,-</vt:lpstr>
      <vt:lpstr>Varmretter med store sidesalater 169,-</vt:lpstr>
      <vt:lpstr>Varmretter vegetar 144,-</vt:lpstr>
      <vt:lpstr>Salater 129,-</vt:lpstr>
      <vt:lpstr>Wraps 109,- </vt:lpstr>
      <vt:lpstr>Lunsjpakke 179,-</vt:lpstr>
      <vt:lpstr>Snitter</vt:lpstr>
      <vt:lpstr>Sandwicher 109,-</vt:lpstr>
      <vt:lpstr>Rundstykker 35,-</vt:lpstr>
      <vt:lpstr>Marsipankaker</vt:lpstr>
      <vt:lpstr>Drikke</vt:lpstr>
      <vt:lpstr>Diverse</vt:lpstr>
      <vt:lpstr>Leveringsinfo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madelen valentic</dc:creator>
  <cp:lastModifiedBy>Gudmund Melberg</cp:lastModifiedBy>
  <cp:revision>518</cp:revision>
  <dcterms:created xsi:type="dcterms:W3CDTF">2022-02-02T11:05:45Z</dcterms:created>
  <dcterms:modified xsi:type="dcterms:W3CDTF">2025-12-03T10:37:36Z</dcterms:modified>
</cp:coreProperties>
</file>